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  <p:sldId id="296" r:id="rId4"/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83" r:id="rId13"/>
    <p:sldId id="294" r:id="rId14"/>
    <p:sldId id="295" r:id="rId15"/>
    <p:sldId id="302" r:id="rId16"/>
    <p:sldId id="297" r:id="rId17"/>
    <p:sldId id="298" r:id="rId18"/>
    <p:sldId id="299" r:id="rId19"/>
    <p:sldId id="300" r:id="rId20"/>
    <p:sldId id="261" r:id="rId21"/>
    <p:sldId id="303" r:id="rId22"/>
    <p:sldId id="304" r:id="rId23"/>
    <p:sldId id="305" r:id="rId24"/>
    <p:sldId id="306" r:id="rId25"/>
    <p:sldId id="307" r:id="rId26"/>
    <p:sldId id="308" r:id="rId27"/>
    <p:sldId id="311" r:id="rId28"/>
    <p:sldId id="310" r:id="rId29"/>
    <p:sldId id="30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6699"/>
    <a:srgbClr val="800080"/>
    <a:srgbClr val="990099"/>
    <a:srgbClr val="FF9900"/>
    <a:srgbClr val="009900"/>
    <a:srgbClr val="FF6600"/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9FF15-42F5-438E-9504-D09284964C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C6EF-9CB1-4EBB-BE55-75BE3CD0D9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4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7275" y="2173973"/>
            <a:ext cx="6337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effectLst/>
                <a:latin typeface="Century Schoolbook" panose="02040604050505020304" pitchFamily="18" charset="0"/>
              </a:rPr>
              <a:t>They</a:t>
            </a:r>
            <a:r>
              <a:rPr lang="en-US" sz="4000" b="1" i="1" u="sng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’re dancing</a:t>
            </a:r>
            <a:r>
              <a:rPr lang="en-US" sz="4000" b="1" i="1" dirty="0">
                <a:effectLst/>
                <a:latin typeface="Century Schoolbook" panose="02040604050505020304" pitchFamily="18" charset="0"/>
              </a:rPr>
              <a:t>.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214" y="1309360"/>
            <a:ext cx="9359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Century Schoolbook" panose="02040604050505020304" pitchFamily="18" charset="0"/>
              </a:rPr>
              <a:t>They</a:t>
            </a:r>
            <a:r>
              <a:rPr lang="en-US" sz="4000" b="1" i="1" u="sng" dirty="0">
                <a:solidFill>
                  <a:srgbClr val="C00000"/>
                </a:solidFill>
                <a:latin typeface="Century Schoolbook" panose="02040604050505020304" pitchFamily="18" charset="0"/>
              </a:rPr>
              <a:t>’re wearing </a:t>
            </a:r>
            <a:r>
              <a:rPr lang="en-US" sz="4000" b="1" i="1" dirty="0">
                <a:latin typeface="Century Schoolbook" panose="02040604050505020304" pitchFamily="18" charset="0"/>
              </a:rPr>
              <a:t>school uniforms. </a:t>
            </a:r>
            <a:endParaRPr lang="en-US" sz="4000" b="1" i="1" dirty="0"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680" y="3075057"/>
            <a:ext cx="7345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effectLst/>
                <a:latin typeface="Century Schoolbook" panose="02040604050505020304" pitchFamily="18" charset="0"/>
              </a:rPr>
              <a:t>The boat </a:t>
            </a:r>
            <a:r>
              <a:rPr lang="en-US" sz="4000" b="1" i="1" u="sng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isn’t moving</a:t>
            </a:r>
            <a:r>
              <a:rPr lang="en-US" sz="4000" b="1" i="1" dirty="0">
                <a:effectLst/>
                <a:latin typeface="Century Schoolbook" panose="02040604050505020304" pitchFamily="18" charset="0"/>
              </a:rPr>
              <a:t>.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684" y="4194424"/>
            <a:ext cx="9714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"/>
              <a:tabLst>
                <a:tab pos="217805" algn="l"/>
              </a:tabLst>
            </a:pPr>
            <a:r>
              <a:rPr lang="en-US" sz="3600" b="1" dirty="0">
                <a:solidFill>
                  <a:srgbClr val="006699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 CONTINUOUS TENSE</a:t>
            </a:r>
            <a:endParaRPr lang="en-US" sz="3200" b="1" dirty="0">
              <a:solidFill>
                <a:srgbClr val="006699"/>
              </a:solidFill>
              <a:effectLst/>
              <a:latin typeface="VNI-Bodon-Poster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5901" y="584573"/>
            <a:ext cx="11446702" cy="1107996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learning world</a:t>
            </a:r>
            <a:endParaRPr lang="en-US" altLang="en-US" sz="66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752" y="1789867"/>
            <a:ext cx="11446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– present continuous : affirmative and negative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5684" y="394584"/>
            <a:ext cx="9714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17805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 CONTINUOUS TENSE</a:t>
            </a:r>
            <a:endParaRPr lang="en-US" sz="3200" b="1" dirty="0">
              <a:solidFill>
                <a:srgbClr val="FF0000"/>
              </a:solidFill>
              <a:effectLst/>
              <a:latin typeface="VNI-Bodon-Poster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40" y="1216075"/>
            <a:ext cx="11511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We use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Present Continuous Tense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 talk about things happening now. </a:t>
            </a:r>
            <a:endParaRPr lang="en-US" sz="32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28800" y="2431220"/>
            <a:ext cx="7548880" cy="8809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S +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2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</a:t>
            </a:r>
            <a:endParaRPr lang="en-US" sz="3200" b="1" dirty="0">
              <a:effectLst/>
              <a:latin typeface="VNI-Bodon-Poster" pitchFamily="2" charset="0"/>
              <a:ea typeface="MS Mincho" panose="02020609040205080304" pitchFamily="4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288" y="2468453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VNI-Bodon-Poster" pitchFamily="2" charset="0"/>
                <a:cs typeface="Times New Roman" panose="02020603050405020304" pitchFamily="18" charset="0"/>
              </a:rPr>
              <a:t>( + ) : </a:t>
            </a:r>
            <a:endParaRPr lang="en-US" sz="3200" b="1" dirty="0">
              <a:solidFill>
                <a:srgbClr val="FF000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880" y="3545842"/>
            <a:ext cx="609600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They 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are watching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TV now.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1999871" y="3696595"/>
            <a:ext cx="253866" cy="1232791"/>
          </a:xfrm>
          <a:prstGeom prst="rightBrace">
            <a:avLst>
              <a:gd name="adj1" fmla="val 25000"/>
              <a:gd name="adj2" fmla="val 516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0652" y="4464317"/>
            <a:ext cx="26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They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’re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5853" y="5195343"/>
            <a:ext cx="502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 doing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homework.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495210" y="5540861"/>
            <a:ext cx="91440" cy="633985"/>
          </a:xfrm>
          <a:prstGeom prst="rightBrace">
            <a:avLst>
              <a:gd name="adj1" fmla="val 57284"/>
              <a:gd name="adj2" fmla="val 513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6712" y="5979935"/>
            <a:ext cx="26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’m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72684" y="561358"/>
            <a:ext cx="7969970" cy="731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S +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200" b="1" dirty="0">
                <a:solidFill>
                  <a:srgbClr val="0033CC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NOT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</a:t>
            </a:r>
            <a:r>
              <a:rPr lang="en-US" sz="32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</a:t>
            </a:r>
            <a:endParaRPr lang="en-US" sz="3200" b="1" dirty="0">
              <a:effectLst/>
              <a:latin typeface="VNI-Bodon-Poster" pitchFamily="2" charset="0"/>
              <a:ea typeface="MS Mincho" panose="02020609040205080304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24" y="696266"/>
            <a:ext cx="1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NI-Bodon-Poster" pitchFamily="2" charset="0"/>
                <a:cs typeface="Times New Roman" panose="02020603050405020304" pitchFamily="18" charset="0"/>
              </a:rPr>
              <a:t>( - ) : </a:t>
            </a:r>
            <a:endParaRPr lang="en-US" sz="2400" b="1" dirty="0">
              <a:solidFill>
                <a:srgbClr val="FF0000"/>
              </a:solidFill>
              <a:latin typeface="VNI-Bodon-Poster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724" y="1838213"/>
            <a:ext cx="10136527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Ex: I 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am not listening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to music at the moment.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2024075" y="1912338"/>
            <a:ext cx="178712" cy="1344670"/>
          </a:xfrm>
          <a:prstGeom prst="rightBrace">
            <a:avLst>
              <a:gd name="adj1" fmla="val 57284"/>
              <a:gd name="adj2" fmla="val 513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3817" y="2737447"/>
            <a:ext cx="263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I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’m not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724" y="3779873"/>
            <a:ext cx="10136527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Ex: He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is not studying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English now.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024075" y="3853997"/>
            <a:ext cx="178712" cy="1344670"/>
          </a:xfrm>
          <a:prstGeom prst="rightBrace">
            <a:avLst>
              <a:gd name="adj1" fmla="val 57284"/>
              <a:gd name="adj2" fmla="val 5136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0849" y="4633603"/>
            <a:ext cx="288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(= He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isn’t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)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497711" y="509286"/>
            <a:ext cx="11343190" cy="600726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495838" y="152314"/>
            <a:ext cx="5358512" cy="10954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NI-Fato" pitchFamily="2" charset="0"/>
              </a:rPr>
              <a:t>SPELLING RULES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VNI-Fat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184" y="1268823"/>
            <a:ext cx="686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Most verbs : +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977" y="1818492"/>
            <a:ext cx="5208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study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b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eat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802" y="2884112"/>
            <a:ext cx="7558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Verbs ending in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remove </a:t>
            </a:r>
            <a:r>
              <a:rPr lang="en-US" sz="3200" b="1" i="1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3901" y="3343523"/>
            <a:ext cx="60940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b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977" y="4454108"/>
            <a:ext cx="109101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Verbs ending in vowel + consonant: </a:t>
            </a:r>
            <a:r>
              <a:rPr lang="en-US" sz="32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sz="3200" b="1" i="0" dirty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final consonant 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4925" y="5451073"/>
            <a:ext cx="80646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chat → chatting</a:t>
            </a:r>
            <a:b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 → planning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282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6355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Complete the examples from the text on page 50. Then choose the correct words in Rules 1–3 </a:t>
            </a:r>
            <a:endParaRPr lang="en-US" sz="3200" dirty="0">
              <a:solidFill>
                <a:srgbClr val="FF0066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065" y="1444609"/>
            <a:ext cx="11351870" cy="437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These students _______studying.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The boat _________moving.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Her students ___________at home and _________the lessons on television.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I’m __________the dancers. 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0861" y="1596516"/>
            <a:ext cx="13629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2615" y="2466480"/>
            <a:ext cx="1906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isn’t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2266" y="3339557"/>
            <a:ext cx="2800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are staying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8078" y="3351132"/>
            <a:ext cx="2369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5143" y="5059448"/>
            <a:ext cx="3133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watching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81225" y="775076"/>
            <a:ext cx="10069369" cy="57083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ules लोगो | ज्वलंत पाठ से मुक्त नाम डिजाइन उपकरण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>
            <a:fillRect/>
          </a:stretch>
        </p:blipFill>
        <p:spPr bwMode="auto">
          <a:xfrm rot="20366419">
            <a:off x="203845" y="251999"/>
            <a:ext cx="2839329" cy="134627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380441" y="1637197"/>
            <a:ext cx="1032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present continuous talks about things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0091" y="2241359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 routine.</a:t>
            </a:r>
            <a:endParaRPr lang="en-US" sz="36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82189" y="2225279"/>
            <a:ext cx="3341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happening now</a:t>
            </a:r>
            <a:endParaRPr lang="en-US" sz="36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80441" y="3091964"/>
            <a:ext cx="10069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 form the present continuous with the verb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0441" y="4619763"/>
            <a:ext cx="3052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We add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13144" y="3699200"/>
            <a:ext cx="2534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do.</a:t>
            </a:r>
            <a:endParaRPr lang="en-US" sz="3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705339" y="3694281"/>
            <a:ext cx="1791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sz="3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562821" y="4629601"/>
            <a:ext cx="1514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 / </a:t>
            </a:r>
            <a:endParaRPr lang="en-US" sz="36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4165920" y="4646549"/>
            <a:ext cx="1860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282178" y="4619763"/>
            <a:ext cx="4045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main verb.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ac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accel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accel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0.00069 L -0.04675 -0.0023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5534 0.003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1" grpId="0"/>
      <p:bldP spid="43" grpId="0"/>
      <p:bldP spid="45" grpId="0"/>
      <p:bldP spid="47" grpId="0"/>
      <p:bldP spid="47" grpId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199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What are the present continuous forms of verbs 1–5? Read the Spelling Rules and match the verbs to Rules 1–3. 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330" y="1091868"/>
            <a:ext cx="6094070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1) wear</a:t>
            </a:r>
            <a:b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2) have</a:t>
            </a:r>
            <a:b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3) do </a:t>
            </a:r>
            <a:endParaRPr lang="en-US" sz="44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30" y="4109554"/>
            <a:ext cx="609407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4) dance</a:t>
            </a:r>
            <a:b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5) sit </a:t>
            </a:r>
            <a:endParaRPr lang="en-US" sz="44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3877" y="1409726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wear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  <a:endParaRPr lang="en-US" sz="4400" b="1" i="1" dirty="0">
              <a:latin typeface="Book Antiqua" panose="0204060205030503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78869" y="1840375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5169" y="3879448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02019" y="2839656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57960" y="4855580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13590" y="5910805"/>
            <a:ext cx="2338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91534" y="2366955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hav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  <a:endParaRPr lang="en-US" sz="4400" b="1" i="1" dirty="0"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7577" y="3377556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do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  <a:endParaRPr lang="en-US" sz="4400" b="1" i="1" dirty="0"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7635" y="4362141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danc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  <a:endParaRPr lang="en-US" sz="4400" b="1" i="1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07597" y="5372742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atin typeface="Book Antiqua" panose="02040602050305030304" pitchFamily="18" charset="0"/>
              </a:rPr>
              <a:t>sit</a:t>
            </a:r>
            <a:r>
              <a:rPr lang="en-US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ting</a:t>
            </a:r>
            <a:r>
              <a:rPr lang="en-US" sz="4400" b="1" i="1" dirty="0">
                <a:latin typeface="Book Antiqua" panose="02040602050305030304" pitchFamily="18" charset="0"/>
              </a:rPr>
              <a:t> </a:t>
            </a:r>
            <a:endParaRPr lang="en-US" sz="4400" b="1" i="1" dirty="0">
              <a:latin typeface="Book Antiqua" panose="0204060205030503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092632" y="1531557"/>
            <a:ext cx="3722223" cy="707886"/>
            <a:chOff x="8092632" y="1531557"/>
            <a:chExt cx="3722223" cy="707886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8092632" y="1908650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431435" y="1531557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1)</a:t>
              </a:r>
              <a:endParaRPr lang="en-US" sz="40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38616" y="2517094"/>
            <a:ext cx="3776239" cy="707886"/>
            <a:chOff x="8038616" y="2517094"/>
            <a:chExt cx="3776239" cy="70788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8038616" y="2939312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431435" y="2517094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2)</a:t>
              </a:r>
              <a:endParaRPr lang="en-US" sz="40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38616" y="3413784"/>
            <a:ext cx="3753089" cy="707886"/>
            <a:chOff x="8038616" y="3413784"/>
            <a:chExt cx="3753089" cy="707886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8038616" y="3834851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408285" y="3413784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1)</a:t>
              </a:r>
              <a:endParaRPr lang="en-US" sz="40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38616" y="4480454"/>
            <a:ext cx="3753089" cy="707886"/>
            <a:chOff x="8038616" y="4480454"/>
            <a:chExt cx="3753089" cy="707886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8038616" y="4842847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408285" y="4480454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2)</a:t>
              </a:r>
              <a:endParaRPr lang="en-US" sz="40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9936" y="5473568"/>
            <a:ext cx="3784919" cy="707886"/>
            <a:chOff x="8029936" y="5473568"/>
            <a:chExt cx="3784919" cy="70788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8029936" y="5935301"/>
              <a:ext cx="11323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431435" y="5473568"/>
              <a:ext cx="2383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(rule 3)</a:t>
              </a:r>
              <a:endParaRPr lang="en-US" sz="40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81154"/>
            <a:ext cx="12176569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Listen to the sounds. Match the people in column A with the actions in column B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100+ Hình nền PowerPoint đẹp nhất - Hedieuhanh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544320" y="710352"/>
          <a:ext cx="10495280" cy="56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640"/>
                <a:gridCol w="5247640"/>
              </a:tblGrid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A young child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(watch) TV.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Two women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(have) a dinner.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Two men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(run) in the park.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A girl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(speak) to his mother.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A boy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(look) for a mosquito.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6216"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A man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 (play) a musical instrument.</a:t>
                      </a:r>
                      <a:endParaRPr lang="en-US" sz="3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718453" y="1269284"/>
            <a:ext cx="2098907" cy="26456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60762" y="2123827"/>
            <a:ext cx="2431198" cy="9394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617409" y="4878073"/>
            <a:ext cx="3199951" cy="106631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9720" y="2123827"/>
            <a:ext cx="2682240" cy="9394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91382" y="4039566"/>
            <a:ext cx="3400578" cy="16211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17409" y="1341234"/>
            <a:ext cx="3199951" cy="353683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Friends Plus for Vietnam G6 SB Track 1.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4385" y="60337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946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àu Xanh Lá Cây Phim Hoạt Hình Gà Lá, Bọ, Ngữ, Nền Hình nền Vector để tải 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600"/>
            <a:ext cx="12186330" cy="68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910" y="2419580"/>
            <a:ext cx="8438350" cy="155080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105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D6009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ritannic Bold" panose="020B0903060703020204" pitchFamily="34" charset="0"/>
                <a:cs typeface="Segoe UI Light" panose="020B0502040204020203" pitchFamily="34" charset="0"/>
              </a:rPr>
              <a:t>JUMBLED WORDS</a:t>
            </a:r>
            <a:endParaRPr lang="en-US" sz="720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rgbClr val="D6009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ritannic Bold" panose="020B0903060703020204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2474893"/>
            <a:ext cx="1219199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WRITE SENTENCES USING THE PRESENT CONTINUOUS </a:t>
            </a:r>
            <a:endParaRPr lang="en-US" sz="3200" b="1" dirty="0">
              <a:solidFill>
                <a:srgbClr val="CC0000"/>
              </a:solidFill>
              <a:effectLst/>
              <a:latin typeface="Garamond" panose="02020404030301010803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3200" b="1" dirty="0">
                <a:solidFill>
                  <a:srgbClr val="CC0000"/>
                </a:solidFill>
                <a:effectLst/>
                <a:latin typeface="Garamond" panose="02020404030301010803" pitchFamily="18" charset="0"/>
                <a:ea typeface="MS Mincho" panose="02020609040205080304" pitchFamily="49" charset="-128"/>
              </a:rPr>
              <a:t>(TASK 3/ P.51)</a:t>
            </a:r>
            <a:endParaRPr lang="en-US" sz="3200" dirty="0">
              <a:solidFill>
                <a:srgbClr val="CC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58" y="297666"/>
            <a:ext cx="9939759" cy="470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1. A young child is speaking to his mother.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2. Two women are running in the park.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3. Two men are having dinner.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4. A girl is playing a musical instrument.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5. A boy is watching TV.</a:t>
            </a:r>
            <a:b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6. A man is looking for a mosquito. 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905" y="1790759"/>
            <a:ext cx="5079847" cy="4170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48" y="1790758"/>
            <a:ext cx="4878256" cy="417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1208397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Find six differences between the pictures. Write three affirmative and three negative sentences about picture B. Use the present continuous.</a:t>
            </a:r>
            <a:r>
              <a:rPr lang="en-US" sz="24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 </a:t>
            </a:r>
            <a:endParaRPr lang="en-US" sz="2400" b="1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525" y="1594428"/>
            <a:ext cx="9650392" cy="4721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1) The boy is sitting next to the teacher.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2 The birds are flying.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3 The people on the poster are dancing.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4 The teacher isn’t reading.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5 The girl isn’t eating.</a:t>
            </a:r>
            <a:b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</a:br>
            <a:r>
              <a:rPr lang="en-US" sz="3400" b="1" dirty="0">
                <a:solidFill>
                  <a:srgbClr val="990099"/>
                </a:solidFill>
                <a:latin typeface="Book Antiqua" panose="02040602050305030304" pitchFamily="18" charset="0"/>
              </a:rPr>
              <a:t>6 The students aren’t wearing uniforms. </a:t>
            </a:r>
            <a:endParaRPr lang="en-US" sz="3400" b="1" dirty="0">
              <a:solidFill>
                <a:srgbClr val="990099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Find six differences between the pictures. Write three affirmative and three negative sentences about picture B. Use the present continuous.</a:t>
            </a:r>
            <a:r>
              <a:rPr lang="en-US" sz="2400" b="1" dirty="0">
                <a:solidFill>
                  <a:srgbClr val="00206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 </a:t>
            </a:r>
            <a:endParaRPr lang="en-US" sz="2400" b="1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 And Girl Running Quickly Stock Vector - Illustration of cute, happy:  447592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84" y="2604855"/>
            <a:ext cx="5719440" cy="33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9514" y="1145894"/>
            <a:ext cx="9877027" cy="100926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200" dirty="0">
                <a:ln w="0"/>
                <a:solidFill>
                  <a:schemeClr val="accent1">
                    <a:lumMod val="75000"/>
                  </a:schemeClr>
                </a:solidFill>
                <a:latin typeface="Goudy Stout" panose="0202090407030B020401" pitchFamily="18" charset="0"/>
              </a:rPr>
              <a:t>WHO IS the best?</a:t>
            </a:r>
            <a:endParaRPr lang="en-US" sz="4200" dirty="0">
              <a:ln w="0"/>
              <a:solidFill>
                <a:schemeClr val="accent1">
                  <a:lumMod val="75000"/>
                </a:schemeClr>
              </a:solidFill>
              <a:latin typeface="Goudy Stout" panose="0202090407030B020401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| Illustration of young people waving hand se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7701" r="4443" b="6859"/>
          <a:stretch>
            <a:fillRect/>
          </a:stretch>
        </p:blipFill>
        <p:spPr bwMode="auto">
          <a:xfrm>
            <a:off x="5509549" y="2419108"/>
            <a:ext cx="6477965" cy="44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306" y="959679"/>
            <a:ext cx="6976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</a:rPr>
              <a:t>Make a mini-dialogue with the situations in the box or your own ideas. </a:t>
            </a:r>
            <a:endParaRPr lang="en-US" sz="4000" b="1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949732" y="574829"/>
            <a:ext cx="10069369" cy="5708342"/>
          </a:xfrm>
          <a:prstGeom prst="roundRect">
            <a:avLst/>
          </a:prstGeom>
          <a:noFill/>
          <a:ln w="5715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7056" y="943223"/>
            <a:ext cx="9692045" cy="4971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come to my house / have lunch with … /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teach me to …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 to the cinema / chat with … / talk about …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 shopping / visit … / show me …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… ? / … ? / … ?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486527" y="575752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  <a:cs typeface="Gisha" panose="020B0502040204020203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68" y="1913617"/>
            <a:ext cx="10565718" cy="3030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new structures.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Prepare the next lesson: </a:t>
            </a:r>
            <a:r>
              <a:rPr lang="en-US" sz="44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VOCABULARY AND LISTENING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44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09" y="412228"/>
            <a:ext cx="6409722" cy="64097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7467" y="1312999"/>
            <a:ext cx="7401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ORGANBID CLOHOS</a:t>
            </a:r>
            <a:endParaRPr lang="en-US" sz="4800" dirty="0">
              <a:latin typeface="Sitka Small" panose="02000505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775" y="1497309"/>
            <a:ext cx="77130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BOARDING SCHOOL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VNI-Fat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091">
            <a:off x="5693546" y="3154680"/>
            <a:ext cx="4432423" cy="295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ed Pencils, Triangle Shaped - Set of 48 | ARTEZ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2189174"/>
            <a:ext cx="4668826" cy="46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1320" y="143590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DROLOCE SNILPEC </a:t>
            </a:r>
            <a:endParaRPr lang="en-US" sz="4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8667" y="2062817"/>
            <a:ext cx="6684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COLORED PENCILS </a:t>
            </a:r>
            <a:endParaRPr lang="en-US" sz="5400" b="1" dirty="0">
              <a:solidFill>
                <a:srgbClr val="FF0000"/>
              </a:solidFill>
              <a:latin typeface="VNI-Fa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1226" y="1543421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GYRAOGHEP</a:t>
            </a:r>
            <a:endParaRPr lang="en-US" sz="4800" b="1" dirty="0">
              <a:effectLst/>
              <a:latin typeface="VNI-Bodon-Poster" pitchFamily="2" charset="0"/>
              <a:ea typeface="MS Mincho" panose="02020609040205080304" pitchFamily="4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786" y="2374418"/>
            <a:ext cx="609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990099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GEOGRAPHY</a:t>
            </a:r>
            <a:endParaRPr lang="en-US" sz="5200" b="1" dirty="0">
              <a:solidFill>
                <a:srgbClr val="990099"/>
              </a:solidFill>
              <a:latin typeface="VNI-Fato" pitchFamily="2" charset="0"/>
            </a:endParaRPr>
          </a:p>
        </p:txBody>
      </p:sp>
      <p:pic>
        <p:nvPicPr>
          <p:cNvPr id="2050" name="Picture 2" descr="A different view? The purpose of geography - an analysis of the  Geographical Association&amp;#39;s manifesto - Oxford Education Blo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43" y="914400"/>
            <a:ext cx="388810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7716" y="1118783"/>
            <a:ext cx="7978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SCAILUM TERNSIMSUNT</a:t>
            </a:r>
            <a:endParaRPr lang="en-US" sz="4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477" y="1807540"/>
            <a:ext cx="89001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FF00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MUSICAL INSTRUMENTS</a:t>
            </a:r>
            <a:endParaRPr lang="en-US" sz="5200" b="1" dirty="0">
              <a:solidFill>
                <a:srgbClr val="FF0000"/>
              </a:solidFill>
              <a:latin typeface="VNI-Fato" pitchFamily="2" charset="0"/>
            </a:endParaRPr>
          </a:p>
        </p:txBody>
      </p:sp>
      <p:pic>
        <p:nvPicPr>
          <p:cNvPr id="3076" name="Picture 4" descr="Laois community groups can avail of music grant scheme - Laois Toda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90" y="2852705"/>
            <a:ext cx="5435910" cy="39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0460" y="112311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TAR HEATCER </a:t>
            </a:r>
            <a:endParaRPr lang="en-US" sz="4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1026" name="Picture 2" descr="Girl in art club drawing paintings with teacher Vector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>
            <a:fillRect/>
          </a:stretch>
        </p:blipFill>
        <p:spPr bwMode="auto">
          <a:xfrm>
            <a:off x="5334000" y="2293341"/>
            <a:ext cx="6305868" cy="44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2640" y="1538611"/>
            <a:ext cx="6096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200" dirty="0">
                <a:solidFill>
                  <a:srgbClr val="C000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ART TEACHER</a:t>
            </a:r>
            <a:endParaRPr lang="en-US" sz="5200" dirty="0">
              <a:solidFill>
                <a:srgbClr val="C00000"/>
              </a:solidFill>
              <a:latin typeface="VNI-Fa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ttle boy doing homework on table Royalty Free Vector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>
            <a:fillRect/>
          </a:stretch>
        </p:blipFill>
        <p:spPr bwMode="auto">
          <a:xfrm>
            <a:off x="6715020" y="1463005"/>
            <a:ext cx="5053332" cy="53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7020" y="118228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9900"/>
                </a:solidFill>
                <a:effectLst/>
                <a:latin typeface="VNI-Fato" pitchFamily="2" charset="0"/>
                <a:ea typeface="MS Mincho" panose="02020609040205080304" pitchFamily="49" charset="-128"/>
              </a:rPr>
              <a:t>Homework</a:t>
            </a:r>
            <a:endParaRPr lang="en-US" sz="6000" dirty="0">
              <a:solidFill>
                <a:srgbClr val="FF9900"/>
              </a:solidFill>
              <a:latin typeface="VNI-Fat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4460" y="136695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HMRMOODE </a:t>
            </a:r>
            <a:endParaRPr lang="en-US" sz="4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5419" t="3069" r="-246" b="-246"/>
          <a:stretch>
            <a:fillRect/>
          </a:stretch>
        </p:blipFill>
        <p:spPr>
          <a:xfrm>
            <a:off x="3421833" y="4749821"/>
            <a:ext cx="3822247" cy="180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20" t="3232" r="3658" b="2676"/>
          <a:stretch>
            <a:fillRect/>
          </a:stretch>
        </p:blipFill>
        <p:spPr>
          <a:xfrm>
            <a:off x="1462418" y="401861"/>
            <a:ext cx="2682241" cy="2859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253" t="2840" r="9114" b="-387"/>
          <a:stretch>
            <a:fillRect/>
          </a:stretch>
        </p:blipFill>
        <p:spPr>
          <a:xfrm>
            <a:off x="7244080" y="640434"/>
            <a:ext cx="3270477" cy="2692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01840" y="3529410"/>
            <a:ext cx="453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people doing?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0338" y="3428119"/>
            <a:ext cx="368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are they wearing?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5908"/>
            <a:ext cx="281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boat moving?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400" y="3957172"/>
            <a:ext cx="402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They’re dancing.</a:t>
            </a:r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375" y="3837943"/>
            <a:ext cx="5345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They’re wearing school uniforms. </a:t>
            </a:r>
            <a:endParaRPr lang="en-US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6640" y="5288299"/>
            <a:ext cx="4663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sym typeface="Wingdings" panose="05000000000000000000" pitchFamily="2" charset="2"/>
              </a:rPr>
              <a:t> No. 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The boat isn’t moving. </a:t>
            </a:r>
            <a:r>
              <a:rPr lang="en-US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endParaRPr lang="en-US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3154</Words>
  <Application>WPS Presentation</Application>
  <PresentationFormat>Widescreen</PresentationFormat>
  <Paragraphs>201</Paragraphs>
  <Slides>29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60" baseType="lpstr">
      <vt:lpstr>Arial</vt:lpstr>
      <vt:lpstr>SimSun</vt:lpstr>
      <vt:lpstr>Wingdings</vt:lpstr>
      <vt:lpstr>Britannic Bold</vt:lpstr>
      <vt:lpstr>Segoe UI Light</vt:lpstr>
      <vt:lpstr>Sitka Small</vt:lpstr>
      <vt:lpstr>MS Mincho</vt:lpstr>
      <vt:lpstr>Yu Gothic UI</vt:lpstr>
      <vt:lpstr>VNI-Fato</vt:lpstr>
      <vt:lpstr>Times New Roman</vt:lpstr>
      <vt:lpstr>VNI-Bodon-Poster</vt:lpstr>
      <vt:lpstr>Segoe Print</vt:lpstr>
      <vt:lpstr>Tahoma</vt:lpstr>
      <vt:lpstr>Book Antiqua</vt:lpstr>
      <vt:lpstr>Century Schoolbook</vt:lpstr>
      <vt:lpstr>Microsoft YaHei</vt:lpstr>
      <vt:lpstr>Arial Unicode MS</vt:lpstr>
      <vt:lpstr>Calibri Light</vt:lpstr>
      <vt:lpstr>Calibri</vt:lpstr>
      <vt:lpstr>Wingdings 2</vt:lpstr>
      <vt:lpstr>Gill Sans MT</vt:lpstr>
      <vt:lpstr>Verdana</vt:lpstr>
      <vt:lpstr>Stencil</vt:lpstr>
      <vt:lpstr>VNI-Bandit</vt:lpstr>
      <vt:lpstr>Garamond</vt:lpstr>
      <vt:lpstr>Goudy Stout</vt:lpstr>
      <vt:lpstr>Georgia</vt:lpstr>
      <vt:lpstr>Ravie</vt:lpstr>
      <vt:lpstr>Gisha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THI THUY</cp:lastModifiedBy>
  <cp:revision>29</cp:revision>
  <dcterms:created xsi:type="dcterms:W3CDTF">2021-06-03T05:05:00Z</dcterms:created>
  <dcterms:modified xsi:type="dcterms:W3CDTF">2021-07-22T04:04:14Z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